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0" r:id="rId3"/>
  </p:sldIdLst>
  <p:sldSz cx="12192000" cy="6858000"/>
  <p:notesSz cx="6807200" cy="9939338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15" autoAdjust="0"/>
    <p:restoredTop sz="94343" autoAdjust="0"/>
  </p:normalViewPr>
  <p:slideViewPr>
    <p:cSldViewPr snapToGrid="0">
      <p:cViewPr>
        <p:scale>
          <a:sx n="86" d="100"/>
          <a:sy n="86" d="100"/>
        </p:scale>
        <p:origin x="-1398" y="-528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317304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9891118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7309051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685892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097573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4474526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Marcador de fech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8" name="Marcador de pie de pá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6382807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fech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4" name="Marcador de pie de pá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Marcador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31429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3" name="Marcador de pie de pá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371707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470982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40789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F3975D-3BD9-495E-BE78-ED837058CBA9}" type="datetimeFigureOut">
              <a:rPr lang="es-ES" smtClean="0"/>
              <a:t>19/06/2018</a:t>
            </a:fld>
            <a:endParaRPr lang="es-ES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405CB6-09C0-45CF-9A83-D182E14600D4}" type="slidenum">
              <a:rPr lang="es-ES" smtClean="0"/>
              <a:t>‹#›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2987667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comunitatsv2.upc.edu/audiovisuals/documents/documents-de-treball/criteris-per-a-imputar-cost-o-no-imputar-cost-en-la-produccio-av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FF0000"/>
                </a:solidFill>
              </a:rPr>
              <a:t>PROPOSTA INICIAL </a:t>
            </a:r>
            <a:r>
              <a:rPr lang="es-ES" dirty="0" smtClean="0"/>
              <a:t>MARC DE TARIFICACIÓ EN LA PRODUCCIÓ AUDIOVISUAL</a:t>
            </a:r>
            <a:endParaRPr lang="es-ES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pPr algn="r"/>
            <a:endParaRPr lang="es-ES" dirty="0" smtClean="0"/>
          </a:p>
          <a:p>
            <a:r>
              <a:rPr lang="es-ES" dirty="0" err="1" smtClean="0">
                <a:solidFill>
                  <a:srgbClr val="00B050"/>
                </a:solidFill>
              </a:rPr>
              <a:t>Exemple</a:t>
            </a:r>
            <a:r>
              <a:rPr lang="es-ES" dirty="0" smtClean="0">
                <a:solidFill>
                  <a:srgbClr val="00B050"/>
                </a:solidFill>
              </a:rPr>
              <a:t> del </a:t>
            </a:r>
            <a:r>
              <a:rPr lang="es-ES" dirty="0" err="1" smtClean="0">
                <a:solidFill>
                  <a:srgbClr val="00B050"/>
                </a:solidFill>
              </a:rPr>
              <a:t>marc</a:t>
            </a:r>
            <a:r>
              <a:rPr lang="es-ES" dirty="0" smtClean="0">
                <a:solidFill>
                  <a:srgbClr val="00B050"/>
                </a:solidFill>
              </a:rPr>
              <a:t> que </a:t>
            </a:r>
            <a:r>
              <a:rPr lang="es-ES" dirty="0" err="1" smtClean="0">
                <a:solidFill>
                  <a:srgbClr val="00B050"/>
                </a:solidFill>
              </a:rPr>
              <a:t>s’aplica</a:t>
            </a:r>
            <a:r>
              <a:rPr lang="es-ES" dirty="0" smtClean="0">
                <a:solidFill>
                  <a:srgbClr val="00B050"/>
                </a:solidFill>
              </a:rPr>
              <a:t> </a:t>
            </a:r>
            <a:r>
              <a:rPr lang="es-ES" dirty="0" err="1" smtClean="0">
                <a:solidFill>
                  <a:srgbClr val="00B050"/>
                </a:solidFill>
              </a:rPr>
              <a:t>actualment</a:t>
            </a:r>
            <a:r>
              <a:rPr lang="es-ES" dirty="0" smtClean="0">
                <a:solidFill>
                  <a:srgbClr val="00B050"/>
                </a:solidFill>
              </a:rPr>
              <a:t> al Campus Terrassa</a:t>
            </a:r>
            <a:endParaRPr lang="es-ES" dirty="0">
              <a:solidFill>
                <a:srgbClr val="00B050"/>
              </a:solidFill>
            </a:endParaRPr>
          </a:p>
          <a:p>
            <a:pPr algn="r"/>
            <a:endParaRPr lang="es-ES" dirty="0" smtClean="0"/>
          </a:p>
          <a:p>
            <a:r>
              <a:rPr lang="es-ES" dirty="0" smtClean="0">
                <a:solidFill>
                  <a:srgbClr val="0070C0"/>
                </a:solidFill>
              </a:rPr>
              <a:t>CETIC 19/JUNY/2018</a:t>
            </a:r>
            <a:endParaRPr lang="es-ES" dirty="0">
              <a:solidFill>
                <a:srgbClr val="0070C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08535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09559224"/>
              </p:ext>
            </p:extLst>
          </p:nvPr>
        </p:nvGraphicFramePr>
        <p:xfrm>
          <a:off x="2520176" y="689148"/>
          <a:ext cx="8920974" cy="59436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973658">
                  <a:extLst>
                    <a:ext uri="{9D8B030D-6E8A-4147-A177-3AD203B41FA5}">
                      <a16:colId xmlns="" xmlns:a16="http://schemas.microsoft.com/office/drawing/2014/main" val="3913934601"/>
                    </a:ext>
                  </a:extLst>
                </a:gridCol>
                <a:gridCol w="2973658">
                  <a:extLst>
                    <a:ext uri="{9D8B030D-6E8A-4147-A177-3AD203B41FA5}">
                      <a16:colId xmlns="" xmlns:a16="http://schemas.microsoft.com/office/drawing/2014/main" val="4193868109"/>
                    </a:ext>
                  </a:extLst>
                </a:gridCol>
                <a:gridCol w="2973658">
                  <a:extLst>
                    <a:ext uri="{9D8B030D-6E8A-4147-A177-3AD203B41FA5}">
                      <a16:colId xmlns="" xmlns:a16="http://schemas.microsoft.com/office/drawing/2014/main" val="4285532768"/>
                    </a:ext>
                  </a:extLst>
                </a:gridCol>
              </a:tblGrid>
              <a:tr h="365613"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Sol·licita</a:t>
                      </a:r>
                      <a:r>
                        <a:rPr lang="es-ES" sz="1400" baseline="0" dirty="0" smtClean="0"/>
                        <a:t> </a:t>
                      </a:r>
                      <a:r>
                        <a:rPr lang="es-ES" sz="1400" baseline="0" dirty="0" err="1" smtClean="0"/>
                        <a:t>usuari</a:t>
                      </a:r>
                      <a:r>
                        <a:rPr lang="es-ES" sz="1400" baseline="0" dirty="0" smtClean="0"/>
                        <a:t> o </a:t>
                      </a:r>
                      <a:r>
                        <a:rPr lang="es-ES" sz="1400" baseline="0" dirty="0" err="1" smtClean="0"/>
                        <a:t>Unitat-Servei</a:t>
                      </a:r>
                      <a:r>
                        <a:rPr lang="es-ES" sz="1400" baseline="0" dirty="0" smtClean="0"/>
                        <a:t> “propi” (*) del Centre de </a:t>
                      </a:r>
                      <a:r>
                        <a:rPr lang="es-ES" sz="1400" baseline="0" dirty="0" err="1" smtClean="0"/>
                        <a:t>producció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Sol·licita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usuari</a:t>
                      </a:r>
                      <a:r>
                        <a:rPr lang="es-ES" sz="1400" baseline="0" dirty="0" smtClean="0"/>
                        <a:t> o </a:t>
                      </a:r>
                      <a:r>
                        <a:rPr lang="es-ES" sz="1400" baseline="0" dirty="0" err="1" smtClean="0"/>
                        <a:t>Unitat-Servei</a:t>
                      </a:r>
                      <a:r>
                        <a:rPr lang="es-ES" sz="1400" baseline="0" dirty="0" smtClean="0"/>
                        <a:t> UPC</a:t>
                      </a:r>
                      <a:endParaRPr lang="es-E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s-ES" sz="1400" dirty="0" err="1" smtClean="0"/>
                        <a:t>Sol·licita</a:t>
                      </a:r>
                      <a:r>
                        <a:rPr lang="es-ES" sz="1400" dirty="0" smtClean="0"/>
                        <a:t> </a:t>
                      </a:r>
                      <a:r>
                        <a:rPr lang="es-ES" sz="1400" dirty="0" err="1" smtClean="0"/>
                        <a:t>externs</a:t>
                      </a:r>
                      <a:endParaRPr lang="es-ES" sz="14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9371089"/>
                  </a:ext>
                </a:extLst>
              </a:tr>
              <a:tr h="5348975">
                <a:tc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r>
                        <a:rPr lang="es-ES" sz="1400" b="1" dirty="0" smtClean="0">
                          <a:solidFill>
                            <a:srgbClr val="002060"/>
                          </a:solidFill>
                        </a:rPr>
                        <a:t>Tarifa 1 (T1) – </a:t>
                      </a:r>
                      <a:r>
                        <a:rPr lang="es-ES" sz="1400" b="1" dirty="0" err="1" smtClean="0">
                          <a:solidFill>
                            <a:srgbClr val="002060"/>
                          </a:solidFill>
                        </a:rPr>
                        <a:t>Cost</a:t>
                      </a:r>
                      <a:r>
                        <a:rPr lang="es-ES" sz="1400" b="1" dirty="0" smtClean="0">
                          <a:solidFill>
                            <a:srgbClr val="002060"/>
                          </a:solidFill>
                        </a:rPr>
                        <a:t> 0</a:t>
                      </a:r>
                    </a:p>
                    <a:p>
                      <a:endParaRPr lang="es-ES" sz="12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200" baseline="0" dirty="0" err="1" smtClean="0"/>
                        <a:t>Docència</a:t>
                      </a:r>
                      <a:r>
                        <a:rPr lang="es-ES" sz="1200" baseline="0" dirty="0" smtClean="0"/>
                        <a:t> reglada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200" baseline="0" dirty="0" smtClean="0"/>
                        <a:t>Institucional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200" baseline="0" dirty="0" smtClean="0"/>
                        <a:t>Promocional (</a:t>
                      </a:r>
                      <a:r>
                        <a:rPr lang="es-ES" sz="1200" baseline="0" dirty="0" err="1" smtClean="0"/>
                        <a:t>Unitat-Servei</a:t>
                      </a:r>
                      <a:r>
                        <a:rPr lang="es-ES" sz="1200" baseline="0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200" baseline="0" dirty="0" err="1" smtClean="0"/>
                        <a:t>Formació</a:t>
                      </a:r>
                      <a:r>
                        <a:rPr lang="es-ES" sz="1200" baseline="0" dirty="0" smtClean="0"/>
                        <a:t> PAS-PDI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200" baseline="0" dirty="0" err="1" smtClean="0"/>
                        <a:t>Gestió</a:t>
                      </a: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200" dirty="0" err="1" smtClean="0"/>
                        <a:t>Docència</a:t>
                      </a:r>
                      <a:r>
                        <a:rPr lang="es-ES" sz="1200" dirty="0" smtClean="0"/>
                        <a:t> no reglada (</a:t>
                      </a:r>
                      <a:r>
                        <a:rPr lang="es-ES" sz="1200" dirty="0" err="1" smtClean="0"/>
                        <a:t>usuaris</a:t>
                      </a:r>
                      <a:r>
                        <a:rPr lang="es-ES" sz="1200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200" dirty="0" smtClean="0"/>
                        <a:t>Recerca (</a:t>
                      </a:r>
                      <a:r>
                        <a:rPr lang="es-ES" sz="1200" dirty="0" err="1" smtClean="0"/>
                        <a:t>usuaris</a:t>
                      </a:r>
                      <a:r>
                        <a:rPr lang="es-ES" sz="1200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r>
                        <a:rPr lang="es-ES" sz="1200" dirty="0" smtClean="0"/>
                        <a:t>Promocional (</a:t>
                      </a:r>
                      <a:r>
                        <a:rPr lang="es-ES" sz="1200" dirty="0" err="1" smtClean="0"/>
                        <a:t>usuari</a:t>
                      </a:r>
                      <a:r>
                        <a:rPr lang="es-ES" sz="1200" dirty="0" smtClean="0"/>
                        <a:t>)</a:t>
                      </a:r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285750" indent="-2857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pPr algn="l"/>
                      <a:r>
                        <a:rPr lang="es-ES" sz="1400" b="1" dirty="0" smtClean="0">
                          <a:solidFill>
                            <a:srgbClr val="C00000"/>
                          </a:solidFill>
                        </a:rPr>
                        <a:t>Tarifa 2 (T2) – </a:t>
                      </a:r>
                      <a:r>
                        <a:rPr lang="es-ES" sz="1400" b="1" dirty="0" err="1" smtClean="0">
                          <a:solidFill>
                            <a:srgbClr val="C00000"/>
                          </a:solidFill>
                        </a:rPr>
                        <a:t>Cost</a:t>
                      </a:r>
                      <a:r>
                        <a:rPr lang="es-ES" sz="1400" b="1" dirty="0" smtClean="0">
                          <a:solidFill>
                            <a:srgbClr val="C00000"/>
                          </a:solidFill>
                        </a:rPr>
                        <a:t> X * 0.75</a:t>
                      </a:r>
                    </a:p>
                    <a:p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dirty="0" err="1" smtClean="0"/>
                        <a:t>Docència</a:t>
                      </a:r>
                      <a:r>
                        <a:rPr lang="es-ES" sz="1200" dirty="0" smtClean="0"/>
                        <a:t> reglada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dirty="0" smtClean="0"/>
                        <a:t>Recerca (</a:t>
                      </a:r>
                      <a:r>
                        <a:rPr lang="es-ES" sz="1200" dirty="0" err="1" smtClean="0"/>
                        <a:t>només</a:t>
                      </a:r>
                      <a:r>
                        <a:rPr lang="es-ES" sz="1200" dirty="0" smtClean="0"/>
                        <a:t> si </a:t>
                      </a:r>
                      <a:r>
                        <a:rPr lang="es-ES" sz="1200" dirty="0" err="1" smtClean="0"/>
                        <a:t>sol·licita</a:t>
                      </a:r>
                      <a:r>
                        <a:rPr lang="es-ES" sz="1200" dirty="0" smtClean="0"/>
                        <a:t> </a:t>
                      </a:r>
                      <a:r>
                        <a:rPr lang="es-ES" sz="1200" dirty="0" err="1" smtClean="0"/>
                        <a:t>Unitat-Servei</a:t>
                      </a: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dirty="0" smtClean="0"/>
                        <a:t>                                             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dirty="0" err="1" smtClean="0"/>
                        <a:t>Jornades</a:t>
                      </a:r>
                      <a:r>
                        <a:rPr lang="es-ES" sz="1200" baseline="0" dirty="0" smtClean="0"/>
                        <a:t>/</a:t>
                      </a:r>
                      <a:r>
                        <a:rPr lang="es-ES" sz="1200" baseline="0" dirty="0" err="1" smtClean="0"/>
                        <a:t>Congressos</a:t>
                      </a: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smtClean="0"/>
                        <a:t>Promocional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err="1" smtClean="0"/>
                        <a:t>Docència</a:t>
                      </a:r>
                      <a:r>
                        <a:rPr lang="es-ES" sz="1200" baseline="0" dirty="0" smtClean="0"/>
                        <a:t> no reglada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smtClean="0"/>
                        <a:t>Recerca (</a:t>
                      </a:r>
                      <a:r>
                        <a:rPr lang="es-ES" sz="1200" baseline="0" dirty="0" err="1" smtClean="0"/>
                        <a:t>usuari</a:t>
                      </a:r>
                      <a:r>
                        <a:rPr lang="es-ES" sz="1200" baseline="0" dirty="0" smtClean="0"/>
                        <a:t>)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err="1" smtClean="0"/>
                        <a:t>Formació</a:t>
                      </a:r>
                      <a:r>
                        <a:rPr lang="es-ES" sz="1200" baseline="0" dirty="0" smtClean="0"/>
                        <a:t> PAS-PDI (no Gral.)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endParaRPr lang="es-ES" sz="120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0" indent="0">
                        <a:buFontTx/>
                        <a:buNone/>
                      </a:pPr>
                      <a:r>
                        <a:rPr lang="es-ES" sz="1200" baseline="0" dirty="0" smtClean="0"/>
                        <a:t>                       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smtClean="0"/>
                        <a:t>      </a:t>
                      </a:r>
                      <a:r>
                        <a:rPr lang="es-ES" sz="14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Tarifa 4 (T4) – </a:t>
                      </a:r>
                      <a:r>
                        <a:rPr lang="es-ES" sz="1400" b="1" baseline="0" dirty="0" err="1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Cost</a:t>
                      </a:r>
                      <a:r>
                        <a:rPr lang="es-ES" sz="1400" b="1" baseline="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 X*1.25</a:t>
                      </a:r>
                    </a:p>
                    <a:p>
                      <a:pPr marL="0" indent="0">
                        <a:buFontTx/>
                        <a:buNone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err="1" smtClean="0"/>
                        <a:t>Docència</a:t>
                      </a:r>
                      <a:r>
                        <a:rPr lang="es-ES" sz="1200" baseline="0" dirty="0" smtClean="0"/>
                        <a:t> no reglada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err="1" smtClean="0"/>
                        <a:t>Gestió</a:t>
                      </a: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smtClean="0"/>
                        <a:t>Recerca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err="1" smtClean="0"/>
                        <a:t>Jornades</a:t>
                      </a:r>
                      <a:r>
                        <a:rPr lang="es-ES" sz="1200" baseline="0" dirty="0" smtClean="0"/>
                        <a:t>/</a:t>
                      </a:r>
                      <a:r>
                        <a:rPr lang="es-ES" sz="1200" baseline="0" dirty="0" err="1" smtClean="0"/>
                        <a:t>Congressos</a:t>
                      </a: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baseline="0" dirty="0" err="1" smtClean="0"/>
                        <a:t>Promociónal</a:t>
                      </a: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baseline="0" dirty="0" smtClean="0"/>
                    </a:p>
                    <a:p>
                      <a:pPr marL="0" indent="0">
                        <a:buFontTx/>
                        <a:buNone/>
                      </a:pPr>
                      <a:endParaRPr lang="es-ES" sz="1200" baseline="0" dirty="0" smtClean="0"/>
                    </a:p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err="1" smtClean="0"/>
                        <a:t>Docència</a:t>
                      </a:r>
                      <a:r>
                        <a:rPr lang="es-ES" sz="1200" baseline="0" dirty="0" smtClean="0"/>
                        <a:t> reglada</a:t>
                      </a:r>
                    </a:p>
                    <a:p>
                      <a:pPr marL="171450" indent="-171450">
                        <a:buFontTx/>
                        <a:buChar char="-"/>
                      </a:pPr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613955936"/>
                  </a:ext>
                </a:extLst>
              </a:tr>
            </a:tbl>
          </a:graphicData>
        </a:graphic>
      </p:graphicFrame>
      <p:graphicFrame>
        <p:nvGraphicFramePr>
          <p:cNvPr id="3" name="Tabla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1797342"/>
              </p:ext>
            </p:extLst>
          </p:nvPr>
        </p:nvGraphicFramePr>
        <p:xfrm>
          <a:off x="3825402" y="2535357"/>
          <a:ext cx="3323062" cy="25343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1531">
                  <a:extLst>
                    <a:ext uri="{9D8B030D-6E8A-4147-A177-3AD203B41FA5}">
                      <a16:colId xmlns="" xmlns:a16="http://schemas.microsoft.com/office/drawing/2014/main" val="1091872443"/>
                    </a:ext>
                  </a:extLst>
                </a:gridCol>
                <a:gridCol w="1661531">
                  <a:extLst>
                    <a:ext uri="{9D8B030D-6E8A-4147-A177-3AD203B41FA5}">
                      <a16:colId xmlns="" xmlns:a16="http://schemas.microsoft.com/office/drawing/2014/main" val="497016339"/>
                    </a:ext>
                  </a:extLst>
                </a:gridCol>
              </a:tblGrid>
              <a:tr h="290696">
                <a:tc gridSpan="2">
                  <a:txBody>
                    <a:bodyPr/>
                    <a:lstStyle/>
                    <a:p>
                      <a:pPr algn="ctr"/>
                      <a:r>
                        <a:rPr lang="es-ES" sz="1200" dirty="0" err="1" smtClean="0"/>
                        <a:t>Existeix</a:t>
                      </a:r>
                      <a:r>
                        <a:rPr lang="es-ES" sz="1200" dirty="0" smtClean="0"/>
                        <a:t> o no </a:t>
                      </a:r>
                      <a:r>
                        <a:rPr lang="es-ES" sz="1200" dirty="0" err="1" smtClean="0"/>
                        <a:t>finançament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00260064"/>
                  </a:ext>
                </a:extLst>
              </a:tr>
              <a:tr h="290696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-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baseline="0" dirty="0" err="1" smtClean="0"/>
                        <a:t>Docència</a:t>
                      </a:r>
                      <a:r>
                        <a:rPr lang="es-ES" sz="1200" baseline="0" dirty="0" smtClean="0"/>
                        <a:t> no reglada (</a:t>
                      </a:r>
                      <a:r>
                        <a:rPr lang="es-ES" sz="1200" baseline="0" dirty="0" err="1" smtClean="0"/>
                        <a:t>Unitats-Serveis</a:t>
                      </a:r>
                      <a:r>
                        <a:rPr lang="es-ES" sz="1200" baseline="0" dirty="0" smtClean="0"/>
                        <a:t>)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42625581"/>
                  </a:ext>
                </a:extLst>
              </a:tr>
              <a:tr h="290696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indent="-171450">
                        <a:buFontTx/>
                        <a:buChar char="-"/>
                      </a:pPr>
                      <a:r>
                        <a:rPr lang="es-ES" sz="1200" dirty="0" smtClean="0"/>
                        <a:t>Institucional</a:t>
                      </a: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18008828"/>
                  </a:ext>
                </a:extLst>
              </a:tr>
              <a:tr h="290696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err="1" smtClean="0"/>
                        <a:t>Gestió</a:t>
                      </a:r>
                      <a:endParaRPr lang="es-E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571035738"/>
                  </a:ext>
                </a:extLst>
              </a:tr>
              <a:tr h="290696"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171450" marR="0" lvl="0" indent="-17145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Char char="-"/>
                        <a:tabLst/>
                        <a:defRPr/>
                      </a:pPr>
                      <a:r>
                        <a:rPr lang="es-ES" sz="1200" dirty="0" err="1" smtClean="0"/>
                        <a:t>Formació</a:t>
                      </a:r>
                      <a:r>
                        <a:rPr lang="es-ES" sz="1200" dirty="0" smtClean="0"/>
                        <a:t> PAS-PDI (si </a:t>
                      </a:r>
                      <a:r>
                        <a:rPr lang="es-ES" sz="1200" dirty="0" err="1" smtClean="0"/>
                        <a:t>d’interès</a:t>
                      </a:r>
                      <a:r>
                        <a:rPr lang="es-ES" sz="1200" baseline="0" dirty="0" smtClean="0"/>
                        <a:t> Gral.</a:t>
                      </a:r>
                      <a:endParaRPr lang="es-ES" sz="1200" dirty="0" smtClean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380642880"/>
                  </a:ext>
                </a:extLst>
              </a:tr>
              <a:tr h="290696">
                <a:tc>
                  <a:txBody>
                    <a:bodyPr/>
                    <a:lstStyle/>
                    <a:p>
                      <a:r>
                        <a:rPr lang="es-ES" sz="1200" dirty="0" smtClean="0"/>
                        <a:t>- Recerca (</a:t>
                      </a:r>
                      <a:r>
                        <a:rPr lang="es-ES" sz="1200" dirty="0" err="1" smtClean="0"/>
                        <a:t>només</a:t>
                      </a:r>
                      <a:r>
                        <a:rPr lang="es-ES" sz="1200" baseline="0" dirty="0" smtClean="0"/>
                        <a:t> si </a:t>
                      </a:r>
                      <a:r>
                        <a:rPr lang="es-ES" sz="1200" baseline="0" dirty="0" err="1" smtClean="0"/>
                        <a:t>sol·licita</a:t>
                      </a:r>
                      <a:r>
                        <a:rPr lang="es-ES" sz="1200" baseline="0" dirty="0" smtClean="0"/>
                        <a:t> </a:t>
                      </a:r>
                      <a:r>
                        <a:rPr lang="es-ES" sz="1200" baseline="0" dirty="0" err="1" smtClean="0"/>
                        <a:t>Unitat-Servei</a:t>
                      </a:r>
                      <a:r>
                        <a:rPr lang="es-ES" sz="1200" baseline="0" dirty="0" smtClean="0"/>
                        <a:t>)</a:t>
                      </a:r>
                      <a:endParaRPr lang="es-E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s-ES" sz="120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162216839"/>
                  </a:ext>
                </a:extLst>
              </a:tr>
              <a:tr h="290696">
                <a:tc gridSpan="2">
                  <a:txBody>
                    <a:bodyPr/>
                    <a:lstStyle/>
                    <a:p>
                      <a:r>
                        <a:rPr lang="es-ES" sz="1200" dirty="0" smtClean="0"/>
                        <a:t>- </a:t>
                      </a:r>
                      <a:r>
                        <a:rPr lang="es-ES" sz="1200" dirty="0" err="1" smtClean="0"/>
                        <a:t>Jornades</a:t>
                      </a:r>
                      <a:r>
                        <a:rPr lang="es-ES" sz="1200" dirty="0" smtClean="0"/>
                        <a:t>/</a:t>
                      </a:r>
                      <a:r>
                        <a:rPr lang="es-ES" sz="1200" dirty="0" err="1" smtClean="0"/>
                        <a:t>Congressos</a:t>
                      </a:r>
                      <a:endParaRPr lang="es-ES" sz="120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ES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47773199"/>
                  </a:ext>
                </a:extLst>
              </a:tr>
            </a:tbl>
          </a:graphicData>
        </a:graphic>
      </p:graphicFrame>
      <p:sp>
        <p:nvSpPr>
          <p:cNvPr id="4" name="Elipse 3"/>
          <p:cNvSpPr/>
          <p:nvPr/>
        </p:nvSpPr>
        <p:spPr>
          <a:xfrm rot="2297751">
            <a:off x="1773139" y="1627507"/>
            <a:ext cx="5386869" cy="3301342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5" name="Elipse 4"/>
          <p:cNvSpPr/>
          <p:nvPr/>
        </p:nvSpPr>
        <p:spPr>
          <a:xfrm rot="2758425">
            <a:off x="3559563" y="462807"/>
            <a:ext cx="3353361" cy="6409140"/>
          </a:xfrm>
          <a:prstGeom prst="ellipse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6" name="Elipse 5"/>
          <p:cNvSpPr/>
          <p:nvPr/>
        </p:nvSpPr>
        <p:spPr>
          <a:xfrm>
            <a:off x="5352586" y="5021072"/>
            <a:ext cx="4861932" cy="1728439"/>
          </a:xfrm>
          <a:prstGeom prst="ellipse">
            <a:avLst/>
          </a:prstGeom>
          <a:noFill/>
          <a:ln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7" name="CuadroTexto 6"/>
          <p:cNvSpPr txBox="1"/>
          <p:nvPr/>
        </p:nvSpPr>
        <p:spPr>
          <a:xfrm>
            <a:off x="6345042" y="5118410"/>
            <a:ext cx="16068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400" b="1" dirty="0" smtClean="0">
                <a:solidFill>
                  <a:srgbClr val="00B050"/>
                </a:solidFill>
              </a:rPr>
              <a:t>Tarifa 3 (T3)- </a:t>
            </a:r>
            <a:r>
              <a:rPr lang="es-ES" sz="1400" b="1" dirty="0" err="1" smtClean="0">
                <a:solidFill>
                  <a:srgbClr val="00B050"/>
                </a:solidFill>
              </a:rPr>
              <a:t>Cost</a:t>
            </a:r>
            <a:r>
              <a:rPr lang="es-ES" sz="1400" b="1" dirty="0" smtClean="0">
                <a:solidFill>
                  <a:srgbClr val="00B050"/>
                </a:solidFill>
              </a:rPr>
              <a:t> X</a:t>
            </a:r>
            <a:endParaRPr lang="es-ES" sz="1400" b="1" dirty="0">
              <a:solidFill>
                <a:srgbClr val="00B050"/>
              </a:solidFill>
            </a:endParaRPr>
          </a:p>
        </p:txBody>
      </p:sp>
      <p:sp>
        <p:nvSpPr>
          <p:cNvPr id="8" name="CuadroTexto 7"/>
          <p:cNvSpPr txBox="1"/>
          <p:nvPr/>
        </p:nvSpPr>
        <p:spPr>
          <a:xfrm>
            <a:off x="127844" y="1251599"/>
            <a:ext cx="1559164" cy="9002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dirty="0" smtClean="0"/>
              <a:t>(*) </a:t>
            </a:r>
            <a:r>
              <a:rPr lang="es-ES" sz="1050" b="1" dirty="0" smtClean="0"/>
              <a:t>propi</a:t>
            </a:r>
            <a:r>
              <a:rPr lang="es-ES" sz="1050" dirty="0" smtClean="0"/>
              <a:t>=que té Centre de </a:t>
            </a:r>
            <a:r>
              <a:rPr lang="es-ES" sz="1050" dirty="0" err="1" smtClean="0"/>
              <a:t>producció</a:t>
            </a:r>
            <a:r>
              <a:rPr lang="es-ES" sz="1050" dirty="0" smtClean="0"/>
              <a:t>.</a:t>
            </a:r>
          </a:p>
          <a:p>
            <a:r>
              <a:rPr lang="es-ES" sz="1050" dirty="0" smtClean="0"/>
              <a:t>En el cas del LISA, </a:t>
            </a:r>
            <a:r>
              <a:rPr lang="es-ES" sz="1050" dirty="0" err="1" smtClean="0"/>
              <a:t>és</a:t>
            </a:r>
            <a:r>
              <a:rPr lang="es-ES" sz="1050" dirty="0" smtClean="0"/>
              <a:t> </a:t>
            </a:r>
            <a:r>
              <a:rPr lang="es-ES" sz="1050" dirty="0" err="1" smtClean="0"/>
              <a:t>tot</a:t>
            </a:r>
            <a:r>
              <a:rPr lang="es-ES" sz="1050" dirty="0" smtClean="0"/>
              <a:t> PDI-PAS.</a:t>
            </a:r>
          </a:p>
          <a:p>
            <a:endParaRPr lang="es-ES" sz="1050" dirty="0"/>
          </a:p>
        </p:txBody>
      </p:sp>
      <p:graphicFrame>
        <p:nvGraphicFramePr>
          <p:cNvPr id="9" name="Tabla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878304640"/>
              </p:ext>
            </p:extLst>
          </p:nvPr>
        </p:nvGraphicFramePr>
        <p:xfrm>
          <a:off x="227476" y="2223953"/>
          <a:ext cx="1311392" cy="1550724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692223">
                  <a:extLst>
                    <a:ext uri="{9D8B030D-6E8A-4147-A177-3AD203B41FA5}">
                      <a16:colId xmlns="" xmlns:a16="http://schemas.microsoft.com/office/drawing/2014/main" val="1276539445"/>
                    </a:ext>
                  </a:extLst>
                </a:gridCol>
                <a:gridCol w="619169">
                  <a:extLst>
                    <a:ext uri="{9D8B030D-6E8A-4147-A177-3AD203B41FA5}">
                      <a16:colId xmlns="" xmlns:a16="http://schemas.microsoft.com/office/drawing/2014/main" val="3831809754"/>
                    </a:ext>
                  </a:extLst>
                </a:gridCol>
              </a:tblGrid>
              <a:tr h="284811">
                <a:tc>
                  <a:txBody>
                    <a:bodyPr/>
                    <a:lstStyle/>
                    <a:p>
                      <a:r>
                        <a:rPr lang="es-ES" sz="1050" dirty="0" smtClean="0"/>
                        <a:t>Tarifa</a:t>
                      </a:r>
                      <a:endParaRPr lang="es-ES" sz="105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err="1" smtClean="0"/>
                        <a:t>Cost</a:t>
                      </a:r>
                      <a:endParaRPr lang="es-ES" sz="1050" dirty="0"/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3490587221"/>
                  </a:ext>
                </a:extLst>
              </a:tr>
              <a:tr h="284811"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rgbClr val="002060"/>
                          </a:solidFill>
                        </a:rPr>
                        <a:t>T1</a:t>
                      </a:r>
                      <a:endParaRPr lang="es-ES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rgbClr val="002060"/>
                          </a:solidFill>
                        </a:rPr>
                        <a:t>0</a:t>
                      </a:r>
                      <a:endParaRPr lang="es-ES" sz="1050" dirty="0">
                        <a:solidFill>
                          <a:srgbClr val="00206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418070040"/>
                  </a:ext>
                </a:extLst>
              </a:tr>
              <a:tr h="284811"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rgbClr val="C00000"/>
                          </a:solidFill>
                        </a:rPr>
                        <a:t>T2</a:t>
                      </a:r>
                      <a:endParaRPr lang="es-ES" sz="105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rgbClr val="C00000"/>
                          </a:solidFill>
                        </a:rPr>
                        <a:t>X * 0.75</a:t>
                      </a:r>
                      <a:endParaRPr lang="es-ES" sz="1050" dirty="0">
                        <a:solidFill>
                          <a:srgbClr val="C0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1161610001"/>
                  </a:ext>
                </a:extLst>
              </a:tr>
              <a:tr h="394765"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1050" dirty="0" smtClean="0">
                          <a:solidFill>
                            <a:srgbClr val="00B050"/>
                          </a:solidFill>
                        </a:rPr>
                        <a:t>T3</a:t>
                      </a:r>
                    </a:p>
                    <a:p>
                      <a:endParaRPr lang="es-E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rgbClr val="00B050"/>
                          </a:solidFill>
                        </a:rPr>
                        <a:t>X (</a:t>
                      </a:r>
                      <a:r>
                        <a:rPr lang="es-ES" sz="1050" dirty="0" err="1" smtClean="0">
                          <a:solidFill>
                            <a:srgbClr val="00B050"/>
                          </a:solidFill>
                        </a:rPr>
                        <a:t>cost</a:t>
                      </a:r>
                      <a:r>
                        <a:rPr lang="es-ES" sz="1050" dirty="0" smtClean="0">
                          <a:solidFill>
                            <a:srgbClr val="00B050"/>
                          </a:solidFill>
                        </a:rPr>
                        <a:t> real)</a:t>
                      </a:r>
                      <a:endParaRPr lang="es-ES" sz="1050" dirty="0">
                        <a:solidFill>
                          <a:srgbClr val="00B05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2424044269"/>
                  </a:ext>
                </a:extLst>
              </a:tr>
              <a:tr h="284811"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T4</a:t>
                      </a:r>
                      <a:endParaRPr lang="es-ES" sz="105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s-ES" sz="1050" dirty="0" smtClean="0">
                          <a:solidFill>
                            <a:schemeClr val="accent4">
                              <a:lumMod val="75000"/>
                            </a:schemeClr>
                          </a:solidFill>
                        </a:rPr>
                        <a:t>X*1.25</a:t>
                      </a:r>
                      <a:endParaRPr lang="es-ES" sz="1050" dirty="0">
                        <a:solidFill>
                          <a:schemeClr val="accent4">
                            <a:lumMod val="75000"/>
                          </a:schemeClr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="" xmlns:a16="http://schemas.microsoft.com/office/drawing/2014/main" val="523565189"/>
                  </a:ext>
                </a:extLst>
              </a:tr>
            </a:tbl>
          </a:graphicData>
        </a:graphic>
      </p:graphicFrame>
      <p:sp>
        <p:nvSpPr>
          <p:cNvPr id="10" name="Elipse 9"/>
          <p:cNvSpPr/>
          <p:nvPr/>
        </p:nvSpPr>
        <p:spPr>
          <a:xfrm>
            <a:off x="8322038" y="1784195"/>
            <a:ext cx="2954008" cy="2330605"/>
          </a:xfrm>
          <a:prstGeom prst="ellipse">
            <a:avLst/>
          </a:prstGeom>
          <a:noFill/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"/>
          </a:p>
        </p:txBody>
      </p:sp>
      <p:sp>
        <p:nvSpPr>
          <p:cNvPr id="11" name="CuadroTexto 10"/>
          <p:cNvSpPr txBox="1"/>
          <p:nvPr/>
        </p:nvSpPr>
        <p:spPr>
          <a:xfrm>
            <a:off x="127844" y="4048886"/>
            <a:ext cx="1758428" cy="1708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050" b="1" dirty="0" err="1" smtClean="0"/>
              <a:t>Cost</a:t>
            </a:r>
            <a:r>
              <a:rPr lang="es-ES" sz="1050" b="1" dirty="0" smtClean="0"/>
              <a:t> real X </a:t>
            </a:r>
            <a:r>
              <a:rPr lang="es-ES" sz="1050" dirty="0" smtClean="0"/>
              <a:t>= </a:t>
            </a:r>
            <a:r>
              <a:rPr lang="es-ES" sz="1050" dirty="0" err="1" smtClean="0"/>
              <a:t>cost</a:t>
            </a:r>
            <a:r>
              <a:rPr lang="es-ES" sz="1050" dirty="0" smtClean="0"/>
              <a:t> </a:t>
            </a:r>
            <a:r>
              <a:rPr lang="es-ES" sz="1050" dirty="0" err="1" smtClean="0"/>
              <a:t>fix</a:t>
            </a:r>
            <a:r>
              <a:rPr lang="es-ES" sz="1050" dirty="0" smtClean="0"/>
              <a:t> </a:t>
            </a:r>
            <a:r>
              <a:rPr lang="es-ES" sz="1050" dirty="0" err="1" smtClean="0"/>
              <a:t>calculat</a:t>
            </a:r>
            <a:r>
              <a:rPr lang="es-ES" sz="1050" dirty="0" smtClean="0"/>
              <a:t> en </a:t>
            </a:r>
            <a:r>
              <a:rPr lang="es-ES" sz="1050" i="1" dirty="0" smtClean="0"/>
              <a:t>Vídeos </a:t>
            </a:r>
            <a:r>
              <a:rPr lang="es-ES" sz="1050" i="1" dirty="0" err="1" smtClean="0"/>
              <a:t>Mediatic</a:t>
            </a:r>
            <a:r>
              <a:rPr lang="es-ES" sz="1050" dirty="0" smtClean="0"/>
              <a:t>, o un </a:t>
            </a:r>
            <a:r>
              <a:rPr lang="es-ES" sz="1050" dirty="0" err="1" smtClean="0"/>
              <a:t>import</a:t>
            </a:r>
            <a:r>
              <a:rPr lang="es-ES" sz="1050" dirty="0" smtClean="0"/>
              <a:t> </a:t>
            </a:r>
            <a:r>
              <a:rPr lang="es-ES" sz="1050" dirty="0" err="1" smtClean="0"/>
              <a:t>calculat</a:t>
            </a:r>
            <a:r>
              <a:rPr lang="es-ES" sz="1050" dirty="0" smtClean="0"/>
              <a:t> a partir de preu-h de </a:t>
            </a:r>
            <a:r>
              <a:rPr lang="es-ES" sz="1050" dirty="0" err="1" smtClean="0"/>
              <a:t>tècnic</a:t>
            </a:r>
            <a:r>
              <a:rPr lang="es-ES" sz="1050" dirty="0" smtClean="0"/>
              <a:t>, </a:t>
            </a:r>
            <a:r>
              <a:rPr lang="es-ES" sz="1050" dirty="0" err="1" smtClean="0"/>
              <a:t>més</a:t>
            </a:r>
            <a:r>
              <a:rPr lang="es-ES" sz="1050" dirty="0" smtClean="0"/>
              <a:t> </a:t>
            </a:r>
            <a:r>
              <a:rPr lang="es-ES" sz="1050" dirty="0" err="1" smtClean="0"/>
              <a:t>amortització</a:t>
            </a:r>
            <a:r>
              <a:rPr lang="es-ES" sz="1050" dirty="0" smtClean="0"/>
              <a:t> </a:t>
            </a:r>
            <a:r>
              <a:rPr lang="es-ES" sz="1050" dirty="0" err="1" smtClean="0"/>
              <a:t>equips</a:t>
            </a:r>
            <a:r>
              <a:rPr lang="es-ES" sz="1050" dirty="0" smtClean="0"/>
              <a:t>, per a </a:t>
            </a:r>
            <a:r>
              <a:rPr lang="es-ES" sz="1050" i="1" dirty="0" smtClean="0"/>
              <a:t>Vídeos a la carta</a:t>
            </a:r>
            <a:r>
              <a:rPr lang="es-ES" sz="1050" dirty="0" smtClean="0"/>
              <a:t>.</a:t>
            </a:r>
          </a:p>
          <a:p>
            <a:endParaRPr lang="es-ES" sz="1050" dirty="0"/>
          </a:p>
          <a:p>
            <a:r>
              <a:rPr lang="es-ES" sz="1050" dirty="0" smtClean="0"/>
              <a:t>La </a:t>
            </a:r>
            <a:r>
              <a:rPr lang="es-ES" sz="1050" dirty="0" err="1" smtClean="0"/>
              <a:t>urgència</a:t>
            </a:r>
            <a:r>
              <a:rPr lang="es-ES" sz="1050" dirty="0" smtClean="0"/>
              <a:t> </a:t>
            </a:r>
            <a:r>
              <a:rPr lang="es-ES" sz="1050" dirty="0" err="1" smtClean="0"/>
              <a:t>pot</a:t>
            </a:r>
            <a:r>
              <a:rPr lang="es-ES" sz="1050" dirty="0" smtClean="0"/>
              <a:t> </a:t>
            </a:r>
            <a:r>
              <a:rPr lang="es-ES" sz="1050" dirty="0" err="1" smtClean="0"/>
              <a:t>fer</a:t>
            </a:r>
            <a:r>
              <a:rPr lang="es-ES" sz="1050" dirty="0" smtClean="0"/>
              <a:t> pujar la tarifa.</a:t>
            </a:r>
            <a:endParaRPr lang="es-ES" sz="1050" dirty="0" smtClean="0"/>
          </a:p>
          <a:p>
            <a:endParaRPr lang="es-ES" sz="1050" dirty="0"/>
          </a:p>
        </p:txBody>
      </p:sp>
      <p:sp>
        <p:nvSpPr>
          <p:cNvPr id="12" name="CuadroTexto 11"/>
          <p:cNvSpPr txBox="1"/>
          <p:nvPr/>
        </p:nvSpPr>
        <p:spPr>
          <a:xfrm>
            <a:off x="127844" y="5907132"/>
            <a:ext cx="1758428" cy="6232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200" b="1" dirty="0" smtClean="0"/>
              <a:t>[</a:t>
            </a:r>
            <a:r>
              <a:rPr lang="es-ES" sz="1200" b="1" dirty="0" err="1" smtClean="0">
                <a:hlinkClick r:id="rId2"/>
              </a:rPr>
              <a:t>enllaç</a:t>
            </a:r>
            <a:r>
              <a:rPr lang="es-ES" sz="1200" b="1" dirty="0" smtClean="0"/>
              <a:t> a </a:t>
            </a:r>
            <a:r>
              <a:rPr lang="es-ES" sz="1200" b="1" dirty="0" err="1" smtClean="0"/>
              <a:t>descripció</a:t>
            </a:r>
            <a:r>
              <a:rPr lang="es-ES" sz="1200" b="1" dirty="0" smtClean="0"/>
              <a:t> en </a:t>
            </a:r>
            <a:r>
              <a:rPr lang="es-ES" sz="1200" b="1" dirty="0" err="1" smtClean="0"/>
              <a:t>format</a:t>
            </a:r>
            <a:r>
              <a:rPr lang="es-ES" sz="1200" b="1" dirty="0" smtClean="0"/>
              <a:t> taula]</a:t>
            </a:r>
            <a:endParaRPr lang="es-ES" sz="1200" dirty="0" smtClean="0"/>
          </a:p>
          <a:p>
            <a:endParaRPr lang="es-ES" sz="1050" dirty="0"/>
          </a:p>
        </p:txBody>
      </p:sp>
      <p:sp>
        <p:nvSpPr>
          <p:cNvPr id="13" name="CuadroTexto 12"/>
          <p:cNvSpPr txBox="1"/>
          <p:nvPr/>
        </p:nvSpPr>
        <p:spPr>
          <a:xfrm>
            <a:off x="127844" y="144238"/>
            <a:ext cx="11968676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1600" b="1" dirty="0" smtClean="0"/>
              <a:t>CRITERIS PER IMPUTAR COST O NO EN LA PRODUCCIÓ AV – </a:t>
            </a:r>
            <a:r>
              <a:rPr lang="es-ES" sz="1600" b="1" dirty="0" err="1" smtClean="0"/>
              <a:t>Paràmetres</a:t>
            </a:r>
            <a:r>
              <a:rPr lang="es-ES" sz="1600" b="1" dirty="0" smtClean="0"/>
              <a:t>: </a:t>
            </a:r>
            <a:r>
              <a:rPr lang="es-ES" sz="1600" b="1" dirty="0" err="1" smtClean="0"/>
              <a:t>tipus</a:t>
            </a:r>
            <a:r>
              <a:rPr lang="es-ES" sz="1600" b="1" dirty="0" smtClean="0"/>
              <a:t> </a:t>
            </a:r>
            <a:r>
              <a:rPr lang="es-ES" sz="1600" b="1" dirty="0" err="1" smtClean="0"/>
              <a:t>d’ús</a:t>
            </a:r>
            <a:r>
              <a:rPr lang="es-ES" sz="1600" b="1" dirty="0" smtClean="0"/>
              <a:t>, de </a:t>
            </a:r>
            <a:r>
              <a:rPr lang="es-ES" sz="1600" b="1" dirty="0" err="1" smtClean="0"/>
              <a:t>sol·licitant</a:t>
            </a:r>
            <a:r>
              <a:rPr lang="es-ES" sz="1600" b="1" dirty="0" smtClean="0"/>
              <a:t> i </a:t>
            </a:r>
            <a:r>
              <a:rPr lang="es-ES" sz="1600" b="1" dirty="0" err="1" smtClean="0"/>
              <a:t>disponibilitat</a:t>
            </a:r>
            <a:r>
              <a:rPr lang="es-ES" sz="1600" b="1" dirty="0" smtClean="0"/>
              <a:t> de </a:t>
            </a:r>
            <a:r>
              <a:rPr lang="es-ES" sz="1600" b="1" dirty="0" err="1" smtClean="0"/>
              <a:t>finançament</a:t>
            </a:r>
            <a:r>
              <a:rPr lang="es-ES" sz="1600" b="1" dirty="0" smtClean="0"/>
              <a:t> </a:t>
            </a:r>
            <a:r>
              <a:rPr lang="es-ES" sz="1600" dirty="0" smtClean="0"/>
              <a:t>(i </a:t>
            </a:r>
            <a:r>
              <a:rPr lang="es-ES" sz="1600" dirty="0" err="1" smtClean="0"/>
              <a:t>urgència</a:t>
            </a:r>
            <a:r>
              <a:rPr lang="es-ES" sz="1600" dirty="0" smtClean="0"/>
              <a:t>)</a:t>
            </a:r>
            <a:endParaRPr lang="es-ES" sz="1600" dirty="0"/>
          </a:p>
        </p:txBody>
      </p:sp>
    </p:spTree>
    <p:extLst>
      <p:ext uri="{BB962C8B-B14F-4D97-AF65-F5344CB8AC3E}">
        <p14:creationId xmlns:p14="http://schemas.microsoft.com/office/powerpoint/2010/main" val="3530312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415</TotalTime>
  <Words>269</Words>
  <Application>Microsoft Office PowerPoint</Application>
  <PresentationFormat>Personalització</PresentationFormat>
  <Paragraphs>112</Paragraphs>
  <Slides>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Títols de les diapositives</vt:lpstr>
      </vt:variant>
      <vt:variant>
        <vt:i4>2</vt:i4>
      </vt:variant>
    </vt:vector>
  </HeadingPairs>
  <TitlesOfParts>
    <vt:vector size="3" baseType="lpstr">
      <vt:lpstr>Tema de Office</vt:lpstr>
      <vt:lpstr>PROPOSTA INICIAL MARC DE TARIFICACIÓ EN LA PRODUCCIÓ AUDIOVISUAL</vt:lpstr>
      <vt:lpstr>Presentació del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PROCEDIMENT RECEPCIÓ I GESTIÓ DE SOL·LICITUDS DE PROJECTES AUDIOVISUALS</dc:title>
  <dc:creator>Mònica López Pascual</dc:creator>
  <cp:lastModifiedBy>UPC</cp:lastModifiedBy>
  <cp:revision>66</cp:revision>
  <cp:lastPrinted>2018-06-18T14:38:44Z</cp:lastPrinted>
  <dcterms:created xsi:type="dcterms:W3CDTF">2018-06-15T18:02:17Z</dcterms:created>
  <dcterms:modified xsi:type="dcterms:W3CDTF">2018-06-19T17:18:22Z</dcterms:modified>
</cp:coreProperties>
</file>